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2" r:id="rId3"/>
    <p:sldId id="265" r:id="rId4"/>
    <p:sldId id="305" r:id="rId5"/>
    <p:sldId id="287" r:id="rId6"/>
    <p:sldId id="274" r:id="rId7"/>
    <p:sldId id="279" r:id="rId8"/>
    <p:sldId id="286" r:id="rId9"/>
    <p:sldId id="281" r:id="rId10"/>
    <p:sldId id="282" r:id="rId11"/>
    <p:sldId id="263" r:id="rId12"/>
    <p:sldId id="288" r:id="rId13"/>
    <p:sldId id="289" r:id="rId14"/>
    <p:sldId id="293" r:id="rId15"/>
    <p:sldId id="303" r:id="rId16"/>
    <p:sldId id="294" r:id="rId17"/>
    <p:sldId id="300" r:id="rId18"/>
    <p:sldId id="301" r:id="rId19"/>
    <p:sldId id="291" r:id="rId20"/>
    <p:sldId id="297" r:id="rId21"/>
    <p:sldId id="295" r:id="rId22"/>
    <p:sldId id="283" r:id="rId23"/>
    <p:sldId id="280" r:id="rId24"/>
    <p:sldId id="285" r:id="rId25"/>
    <p:sldId id="306" r:id="rId26"/>
    <p:sldId id="284" r:id="rId27"/>
    <p:sldId id="299" r:id="rId28"/>
    <p:sldId id="304" r:id="rId29"/>
    <p:sldId id="273" r:id="rId30"/>
    <p:sldId id="270" r:id="rId31"/>
    <p:sldId id="271" r:id="rId32"/>
    <p:sldId id="261" r:id="rId33"/>
  </p:sldIdLst>
  <p:sldSz cx="9144000" cy="6858000" type="screen4x3"/>
  <p:notesSz cx="6735763" cy="9866313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고딕 ExtraBold" panose="020D0904000000000000" pitchFamily="50" charset="-127"/>
      <p:regular r:id="rId38"/>
      <p:bold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넥슨 풋볼고딕 L" panose="020B0303000000000000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523"/>
    <a:srgbClr val="953735"/>
    <a:srgbClr val="D41A1D"/>
    <a:srgbClr val="775533"/>
    <a:srgbClr val="C0504D"/>
    <a:srgbClr val="F6E6E6"/>
    <a:srgbClr val="376092"/>
    <a:srgbClr val="CC6600"/>
    <a:srgbClr val="FFCC00"/>
    <a:srgbClr val="1F1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045" autoAdjust="0"/>
  </p:normalViewPr>
  <p:slideViewPr>
    <p:cSldViewPr>
      <p:cViewPr varScale="1">
        <p:scale>
          <a:sx n="41" d="100"/>
          <a:sy n="41" d="100"/>
        </p:scale>
        <p:origin x="648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5C779-6079-4453-846B-11D0A8087ACA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81569-FB70-4CFA-B089-DE30393AB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99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C498-7C01-4663-9CFF-A854F0CC1B2B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0AA2-7ED5-4581-AFF2-CFB1B58975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4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6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2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88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1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6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3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1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3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89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논리적으로 표현</a:t>
            </a:r>
            <a:r>
              <a:rPr lang="en-US" altLang="ko-KR" dirty="0"/>
              <a:t>! (</a:t>
            </a:r>
            <a:r>
              <a:rPr lang="ko-KR" altLang="en-US" dirty="0"/>
              <a:t>데이터 활용방안을 어떻게 표현해야 할 지 몰겠다</a:t>
            </a:r>
            <a:r>
              <a:rPr lang="en-US" altLang="ko-KR" dirty="0"/>
              <a:t>..</a:t>
            </a:r>
            <a:r>
              <a:rPr lang="ko-KR" altLang="en-US" dirty="0"/>
              <a:t>흠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63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1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81789" y="6485913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3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 descr="C:\Documents and Settings\nhn\바탕 화면\toast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99792" y="2420890"/>
            <a:ext cx="5715000" cy="5133975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7" descr="C:\Documents and Settings\nhn\바탕 화면\04.pn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 rot="21050944">
            <a:off x="-1333121" y="2650814"/>
            <a:ext cx="3859678" cy="3925253"/>
          </a:xfrm>
          <a:prstGeom prst="rect">
            <a:avLst/>
          </a:prstGeom>
          <a:noFill/>
        </p:spPr>
      </p:pic>
      <p:pic>
        <p:nvPicPr>
          <p:cNvPr id="21" name="Picture 12" descr="C:\Documents and Settings\nhn\바탕 화면\003.png"/>
          <p:cNvPicPr>
            <a:picLocks noChangeAspect="1" noChangeArrowheads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 rot="21232807">
            <a:off x="968338" y="399274"/>
            <a:ext cx="2749624" cy="2787551"/>
          </a:xfrm>
          <a:prstGeom prst="rect">
            <a:avLst/>
          </a:prstGeom>
          <a:noFill/>
        </p:spPr>
      </p:pic>
      <p:pic>
        <p:nvPicPr>
          <p:cNvPr id="22" name="Picture 3" descr="C:\Documents and Settings\nhn\바탕 화면\006.png"/>
          <p:cNvPicPr>
            <a:picLocks noChangeAspect="1" noChangeArrowheads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974626" y="4293096"/>
            <a:ext cx="2169374" cy="3162201"/>
          </a:xfrm>
          <a:prstGeom prst="rect">
            <a:avLst/>
          </a:prstGeom>
          <a:noFill/>
        </p:spPr>
      </p:pic>
      <p:pic>
        <p:nvPicPr>
          <p:cNvPr id="23" name="Picture 2" descr="C:\Documents and Settings\nhn\바탕 화면\002.png"/>
          <p:cNvPicPr>
            <a:picLocks noChangeAspect="1" noChangeArrowheads="1"/>
          </p:cNvPicPr>
          <p:nvPr userDrawn="1"/>
        </p:nvPicPr>
        <p:blipFill>
          <a:blip r:embed="rId7" cstate="email"/>
          <a:srcRect/>
          <a:stretch>
            <a:fillRect/>
          </a:stretch>
        </p:blipFill>
        <p:spPr bwMode="auto">
          <a:xfrm rot="20780109">
            <a:off x="7292154" y="1623568"/>
            <a:ext cx="2016224" cy="193368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162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563194"/>
            <a:ext cx="8229600" cy="1143000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종이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463377" y="1192113"/>
            <a:ext cx="6276975" cy="4829175"/>
          </a:xfrm>
          <a:prstGeom prst="rect">
            <a:avLst/>
          </a:prstGeom>
        </p:spPr>
      </p:pic>
      <p:pic>
        <p:nvPicPr>
          <p:cNvPr id="7" name="그림 6" descr="콩1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8" name="그림 7" descr="콩2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9" name="그림 8" descr="콩3.png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10" name="그림 9" descr="토마토2.png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7524328" y="4936529"/>
            <a:ext cx="990600" cy="1047750"/>
          </a:xfrm>
          <a:prstGeom prst="rect">
            <a:avLst/>
          </a:prstGeom>
        </p:spPr>
      </p:pic>
      <p:pic>
        <p:nvPicPr>
          <p:cNvPr id="11" name="그림 10" descr="토마토1.png"/>
          <p:cNvPicPr>
            <a:picLocks noChangeAspect="1"/>
          </p:cNvPicPr>
          <p:nvPr userDrawn="1"/>
        </p:nvPicPr>
        <p:blipFill>
          <a:blip r:embed="rId7" cstate="email"/>
          <a:stretch>
            <a:fillRect/>
          </a:stretch>
        </p:blipFill>
        <p:spPr>
          <a:xfrm>
            <a:off x="8060658" y="4101409"/>
            <a:ext cx="933450" cy="9620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7488832" cy="1008112"/>
          </a:xfrm>
        </p:spPr>
        <p:txBody>
          <a:bodyPr>
            <a:noAutofit/>
          </a:bodyPr>
          <a:lstStyle>
            <a:lvl1pPr algn="ctr">
              <a:defRPr sz="3600" b="0"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D285336-B94E-4070-8149-EB7D54973E4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931056" y="5270728"/>
            <a:ext cx="4464496" cy="534536"/>
          </a:xfr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1900084" y="5259680"/>
            <a:ext cx="1008112" cy="545584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재료명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7755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D285336-B94E-4070-8149-EB7D54973E4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4" r:id="rId4"/>
    <p:sldLayoutId id="2147483649" r:id="rId5"/>
    <p:sldLayoutId id="2147483650" r:id="rId6"/>
  </p:sldLayoutIdLst>
  <p:txStyles>
    <p:titleStyle>
      <a:lvl1pPr algn="l" defTabSz="914400" rtl="0" eaLnBrk="1" latinLnBrk="1" hangingPunct="1">
        <a:spcBef>
          <a:spcPct val="0"/>
        </a:spcBef>
        <a:buNone/>
        <a:defRPr sz="4200" b="1" kern="1200">
          <a:solidFill>
            <a:srgbClr val="32221D"/>
          </a:solidFill>
          <a:effectLst/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5.png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dy0409/ARCook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" TargetMode="External"/><Relationship Id="rId2" Type="http://schemas.openxmlformats.org/officeDocument/2006/relationships/hyperlink" Target="https://unity3d.com/kr/learn/tutorials/topics/developer-advice/how-start-your-game-development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toast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699792" y="2708921"/>
            <a:ext cx="5715000" cy="5133975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7" descr="C:\Documents and Settings\nhn\바탕 화면\04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21050944">
            <a:off x="-1333121" y="3062862"/>
            <a:ext cx="3859678" cy="3925253"/>
          </a:xfrm>
          <a:prstGeom prst="rect">
            <a:avLst/>
          </a:prstGeom>
          <a:noFill/>
        </p:spPr>
      </p:pic>
      <p:pic>
        <p:nvPicPr>
          <p:cNvPr id="13" name="Picture 12" descr="C:\Documents and Settings\nhn\바탕 화면\003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21232807">
            <a:off x="968338" y="687305"/>
            <a:ext cx="2749624" cy="2787551"/>
          </a:xfrm>
          <a:prstGeom prst="rect">
            <a:avLst/>
          </a:prstGeom>
          <a:noFill/>
        </p:spPr>
      </p:pic>
      <p:pic>
        <p:nvPicPr>
          <p:cNvPr id="14" name="Picture 3" descr="C:\Documents and Settings\nhn\바탕 화면\006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974626" y="4581127"/>
            <a:ext cx="2169374" cy="3162201"/>
          </a:xfrm>
          <a:prstGeom prst="rect">
            <a:avLst/>
          </a:prstGeom>
          <a:noFill/>
        </p:spPr>
      </p:pic>
      <p:pic>
        <p:nvPicPr>
          <p:cNvPr id="15" name="Picture 2" descr="C:\Documents and Settings\nhn\바탕 화면\002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20780109">
            <a:off x="7292154" y="1911599"/>
            <a:ext cx="2016224" cy="1933689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-2394" y="0"/>
            <a:ext cx="9144000" cy="18954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ctrTitle"/>
          </p:nvPr>
        </p:nvSpPr>
        <p:spPr>
          <a:xfrm>
            <a:off x="-180528" y="404664"/>
            <a:ext cx="4824536" cy="811911"/>
          </a:xfrm>
          <a:noFill/>
        </p:spPr>
        <p:txBody>
          <a:bodyPr anchor="ctr" anchorCtr="1">
            <a:noAutofit/>
          </a:bodyPr>
          <a:lstStyle/>
          <a:p>
            <a:pPr algn="l"/>
            <a:r>
              <a:rPr lang="ko-KR" altLang="en-US" sz="4200" b="1" spc="-15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증강현실을 이용한</a:t>
            </a:r>
            <a:br>
              <a:rPr lang="en-US" altLang="ko-KR" sz="4200" b="1" spc="-15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어플리케이션</a:t>
            </a:r>
            <a:endParaRPr lang="ko-KR" altLang="en-US" sz="4200" b="1" spc="-15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80112" y="1175760"/>
            <a:ext cx="339117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내일의 </a:t>
            </a:r>
            <a:r>
              <a:rPr lang="ko-KR" altLang="en-US" sz="1100" spc="-30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미슐렝스타</a:t>
            </a:r>
            <a:endParaRPr lang="en-US" altLang="ko-KR" sz="1100" spc="-3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algn="r"/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2014150007 </a:t>
            </a:r>
            <a:r>
              <a:rPr lang="ko-KR" altLang="en-US" sz="1100" spc="-30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김예담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(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지도교수 </a:t>
            </a:r>
            <a:r>
              <a:rPr lang="ko-KR" altLang="en-US" sz="1100" spc="-30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배유석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교수님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endParaRPr lang="en-US" altLang="ko-KR" sz="1100" spc="-3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algn="r"/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2014152035 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조수진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(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지도교수 </a:t>
            </a:r>
            <a:r>
              <a:rPr lang="ko-KR" altLang="en-US" sz="1100" spc="-30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배유석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교수님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</a:p>
          <a:p>
            <a:pPr algn="r"/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2014154015 </a:t>
            </a:r>
            <a:r>
              <a:rPr lang="ko-KR" altLang="en-US" sz="1100" spc="-30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노혜지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(</a:t>
            </a:r>
            <a:r>
              <a:rPr lang="ko-KR" altLang="en-US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지도교수 방영철 교수님</a:t>
            </a:r>
            <a:r>
              <a:rPr lang="en-US" altLang="ko-KR" sz="1100" spc="-3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</a:p>
          <a:p>
            <a:pPr algn="r"/>
            <a:endParaRPr lang="ko-KR" altLang="en-US" sz="1100" b="1" spc="-3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08520" y="1467350"/>
            <a:ext cx="4507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spc="-30" dirty="0">
                <a:solidFill>
                  <a:srgbClr val="32221D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Cooking Guide Application Using Augmented reality</a:t>
            </a:r>
            <a:endParaRPr lang="ko-KR" altLang="en-US" sz="1400" b="1" spc="-30" dirty="0">
              <a:solidFill>
                <a:srgbClr val="32221D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7280" y="-2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13" name="화살표: 오른쪽 12"/>
          <p:cNvSpPr/>
          <p:nvPr/>
        </p:nvSpPr>
        <p:spPr>
          <a:xfrm>
            <a:off x="683568" y="836712"/>
            <a:ext cx="8352928" cy="5256584"/>
          </a:xfrm>
          <a:prstGeom prst="rightArrow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51574"/>
              </p:ext>
            </p:extLst>
          </p:nvPr>
        </p:nvGraphicFramePr>
        <p:xfrm>
          <a:off x="1187624" y="1839784"/>
          <a:ext cx="2384707" cy="3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" name="Image" r:id="rId3" imgW="3199680" imgH="4266360" progId="Photoshop.Image.13">
                  <p:embed/>
                </p:oleObj>
              </mc:Choice>
              <mc:Fallback>
                <p:oleObj name="Image" r:id="rId3" imgW="3199680" imgH="426636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1839784"/>
                        <a:ext cx="2384707" cy="3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475656" y="4588525"/>
            <a:ext cx="235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요리가 끝났습니다 안녕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!!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551885" y="3080216"/>
            <a:ext cx="1656184" cy="93610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완성된</a:t>
            </a:r>
            <a:endParaRPr lang="en-US" altLang="ko-KR" dirty="0"/>
          </a:p>
          <a:p>
            <a:pPr algn="ctr"/>
            <a:r>
              <a:rPr lang="ko-KR" altLang="en-US" dirty="0"/>
              <a:t>요리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25" y="2588256"/>
            <a:ext cx="1310405" cy="1310405"/>
          </a:xfrm>
          <a:prstGeom prst="rect">
            <a:avLst/>
          </a:prstGeom>
        </p:spPr>
      </p:pic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66579"/>
              </p:ext>
            </p:extLst>
          </p:nvPr>
        </p:nvGraphicFramePr>
        <p:xfrm>
          <a:off x="6030501" y="1762743"/>
          <a:ext cx="2384707" cy="3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" name="Image" r:id="rId6" imgW="3199680" imgH="4266360" progId="Photoshop.Image.13">
                  <p:embed/>
                </p:oleObj>
              </mc:Choice>
              <mc:Fallback>
                <p:oleObj name="Image" r:id="rId6" imgW="3199680" imgH="4266360" progId="Photoshop.Image.13">
                  <p:embed/>
                  <p:pic>
                    <p:nvPicPr>
                      <p:cNvPr id="32" name="개체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0501" y="1762743"/>
                        <a:ext cx="2384707" cy="3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318533" y="4511484"/>
            <a:ext cx="235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요리가 끝났습니다 안녕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!!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94762" y="3003175"/>
            <a:ext cx="1656184" cy="93610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완성된</a:t>
            </a:r>
            <a:endParaRPr lang="en-US" altLang="ko-KR" dirty="0"/>
          </a:p>
          <a:p>
            <a:pPr algn="ctr"/>
            <a:r>
              <a:rPr lang="ko-KR" altLang="en-US" dirty="0"/>
              <a:t>요리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02" y="2511215"/>
            <a:ext cx="1310405" cy="1310405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374" y="1889450"/>
            <a:ext cx="1655558" cy="20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0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1325" y="2620599"/>
            <a:ext cx="1973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STT</a:t>
            </a:r>
            <a:endParaRPr lang="ko-KR" altLang="en-US" sz="1300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86006" y="1220668"/>
            <a:ext cx="2619801" cy="5448692"/>
            <a:chOff x="1091816" y="2050485"/>
            <a:chExt cx="2338643" cy="4444037"/>
          </a:xfrm>
        </p:grpSpPr>
        <p:sp>
          <p:nvSpPr>
            <p:cNvPr id="7" name="직사각형 6"/>
            <p:cNvSpPr/>
            <p:nvPr/>
          </p:nvSpPr>
          <p:spPr>
            <a:xfrm>
              <a:off x="1091816" y="2067880"/>
              <a:ext cx="2338643" cy="44266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44210" y="2050485"/>
              <a:ext cx="633853" cy="23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  <a:endPara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51627" y="2538871"/>
              <a:ext cx="1904221" cy="330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음성인식 모듈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70489" y="3257384"/>
              <a:ext cx="1903452" cy="1747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b="1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300" b="1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ko-KR" altLang="en-US" sz="1300" b="1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269224" y="2931447"/>
              <a:ext cx="1908299" cy="22308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사용자간 교류 모듈 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546788" y="2560926"/>
            <a:ext cx="1934799" cy="3409821"/>
            <a:chOff x="5946806" y="2076654"/>
            <a:chExt cx="2033530" cy="1400010"/>
          </a:xfrm>
          <a:solidFill>
            <a:schemeClr val="accent2">
              <a:lumMod val="75000"/>
            </a:schemeClr>
          </a:solidFill>
        </p:grpSpPr>
        <p:sp>
          <p:nvSpPr>
            <p:cNvPr id="47" name="직사각형 46"/>
            <p:cNvSpPr/>
            <p:nvPr/>
          </p:nvSpPr>
          <p:spPr>
            <a:xfrm>
              <a:off x="5946806" y="2076654"/>
              <a:ext cx="2033530" cy="14000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16663" y="2149475"/>
              <a:ext cx="1780283" cy="2976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r>
                <a:rPr lang="en-US" altLang="ko-KR" sz="13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Web Server</a:t>
              </a:r>
              <a:endParaRPr lang="ko-KR" altLang="en-US" sz="1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82" y="2930135"/>
            <a:ext cx="1962310" cy="159817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857269" y="3114300"/>
            <a:ext cx="1405555" cy="43353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504544" y="4050404"/>
            <a:ext cx="1656960" cy="2823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가이드라인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502184" y="3191986"/>
            <a:ext cx="1656960" cy="2823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02184" y="3618356"/>
            <a:ext cx="1656960" cy="2823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타이머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74192" y="2682252"/>
            <a:ext cx="21802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안내 모듈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86160" y="5197562"/>
            <a:ext cx="2124043" cy="4370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877003" y="3736797"/>
            <a:ext cx="1405555" cy="8050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 데이터 관리 </a:t>
            </a:r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Module 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852544" y="4851183"/>
            <a:ext cx="1405555" cy="8050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Module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원통형 3"/>
          <p:cNvSpPr/>
          <p:nvPr/>
        </p:nvSpPr>
        <p:spPr>
          <a:xfrm>
            <a:off x="7982904" y="3001199"/>
            <a:ext cx="1080120" cy="1492297"/>
          </a:xfrm>
          <a:prstGeom prst="can">
            <a:avLst/>
          </a:prstGeom>
          <a:solidFill>
            <a:srgbClr val="9537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73306" y="3329178"/>
            <a:ext cx="117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MySQL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286160" y="5850604"/>
            <a:ext cx="2124042" cy="4074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  <a:r>
              <a:rPr lang="ko-KR" altLang="en-US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Module</a:t>
            </a:r>
            <a:endParaRPr lang="ko-KR" altLang="en-US" sz="1300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3659582" y="4147087"/>
            <a:ext cx="4323322" cy="2298943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2" idx="3"/>
          </p:cNvCxnSpPr>
          <p:nvPr/>
        </p:nvCxnSpPr>
        <p:spPr>
          <a:xfrm flipV="1">
            <a:off x="7262824" y="3327025"/>
            <a:ext cx="720080" cy="4044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7270486" y="3991644"/>
            <a:ext cx="720080" cy="4044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cxnSpLocks/>
          </p:cNvCxnSpPr>
          <p:nvPr/>
        </p:nvCxnSpPr>
        <p:spPr>
          <a:xfrm flipV="1">
            <a:off x="7262824" y="4520040"/>
            <a:ext cx="810482" cy="68442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9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5444" y="1980494"/>
            <a:ext cx="8059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말한 단어를 인식하고 인식한 결과를 모듈이 설치된 어플리케이션에 보낸다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방법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0270" y="1196752"/>
            <a:ext cx="7956226" cy="360040"/>
            <a:chOff x="174776" y="1382212"/>
            <a:chExt cx="8818708" cy="360040"/>
          </a:xfrm>
        </p:grpSpPr>
        <p:sp>
          <p:nvSpPr>
            <p:cNvPr id="11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0"/>
            <p:cNvSpPr/>
            <p:nvPr/>
          </p:nvSpPr>
          <p:spPr>
            <a:xfrm rot="5400000">
              <a:off x="5127709" y="-2123523"/>
              <a:ext cx="360040" cy="737151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67907" y="1241202"/>
            <a:ext cx="2463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음성인식 </a:t>
            </a:r>
            <a:r>
              <a:rPr lang="en-US" altLang="ko-KR" sz="1200" dirty="0"/>
              <a:t>module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1503" y="124120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9912" y="1241347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안내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36096" y="1243197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2320" y="124113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2483" y="4426927"/>
            <a:ext cx="1722417" cy="167570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5409" t="4299" r="-5409" b="5433"/>
          <a:stretch/>
        </p:blipFill>
        <p:spPr>
          <a:xfrm>
            <a:off x="7258155" y="3654358"/>
            <a:ext cx="1219200" cy="1152129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cxnSpLocks/>
          </p:cNvCxnSpPr>
          <p:nvPr/>
        </p:nvCxnSpPr>
        <p:spPr>
          <a:xfrm flipV="1">
            <a:off x="6084168" y="4483387"/>
            <a:ext cx="936104" cy="62640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46606" y="5135503"/>
            <a:ext cx="501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음성</a:t>
            </a:r>
            <a:endParaRPr lang="en-US" altLang="ko-KR" sz="1000" b="1" dirty="0"/>
          </a:p>
          <a:p>
            <a:r>
              <a:rPr lang="ko-KR" altLang="en-US" sz="1000" b="1" dirty="0"/>
              <a:t>전달</a:t>
            </a:r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178953"/>
              </p:ext>
            </p:extLst>
          </p:nvPr>
        </p:nvGraphicFramePr>
        <p:xfrm>
          <a:off x="3674776" y="4337651"/>
          <a:ext cx="2356253" cy="141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Image" r:id="rId6" imgW="3479040" imgH="2082240" progId="Photoshop.Image.13">
                  <p:embed/>
                </p:oleObj>
              </mc:Choice>
              <mc:Fallback>
                <p:oleObj name="Image" r:id="rId6" imgW="3479040" imgH="2082240" progId="Photoshop.Image.13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4776" y="4337651"/>
                        <a:ext cx="2356253" cy="141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4" descr="androboy.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86" y="4483387"/>
            <a:ext cx="1943549" cy="194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2881734" y="5109788"/>
            <a:ext cx="641337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55441" y="6351131"/>
            <a:ext cx="1829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음성인식 </a:t>
            </a:r>
            <a:r>
              <a:rPr lang="en-US" altLang="ko-KR" sz="1000" b="1" dirty="0"/>
              <a:t>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98189" y="6303825"/>
            <a:ext cx="59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사용자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5409" t="4299" r="-5409" b="5433"/>
          <a:stretch/>
        </p:blipFill>
        <p:spPr>
          <a:xfrm>
            <a:off x="7356781" y="5399870"/>
            <a:ext cx="1219200" cy="1152129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6118184" y="5306132"/>
            <a:ext cx="1008074" cy="298555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6962" y="4796586"/>
            <a:ext cx="1829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75055" y="4822129"/>
            <a:ext cx="1194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음성인식 결과 </a:t>
            </a:r>
            <a:r>
              <a:rPr lang="en-US" altLang="ko-KR" sz="1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33170" y="5530404"/>
            <a:ext cx="891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08960" y="5596095"/>
            <a:ext cx="1158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음성인식 결과 </a:t>
            </a:r>
            <a:r>
              <a:rPr lang="en-US" altLang="ko-KR" sz="1000" b="1" dirty="0">
                <a:solidFill>
                  <a:srgbClr val="0070C0"/>
                </a:solidFill>
              </a:rPr>
              <a:t>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2434" y="4801902"/>
            <a:ext cx="1278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음성인식 </a:t>
            </a:r>
            <a:r>
              <a:rPr lang="ko-KR" altLang="en-US" sz="1000" b="1" dirty="0" err="1"/>
              <a:t>재요청</a:t>
            </a:r>
            <a:r>
              <a:rPr lang="ko-KR" altLang="en-US" sz="1000" b="1" dirty="0"/>
              <a:t>  </a:t>
            </a:r>
            <a:endParaRPr lang="en-US" altLang="ko-KR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639956" y="6525344"/>
            <a:ext cx="1278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다음 단계로 이동   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3230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5444" y="1980494"/>
            <a:ext cx="805921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물체를 인식하고 이 인식된 물체 위에 가이드라인을 추가함으로써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증강현실 구현이 가능하게 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 대상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일정한 모양이 있는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식기류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80270" y="1196752"/>
            <a:ext cx="7956226" cy="360040"/>
            <a:chOff x="174776" y="1382212"/>
            <a:chExt cx="8818708" cy="360040"/>
          </a:xfrm>
        </p:grpSpPr>
        <p:sp>
          <p:nvSpPr>
            <p:cNvPr id="20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양쪽 모서리가 둥근 사각형 10"/>
            <p:cNvSpPr/>
            <p:nvPr/>
          </p:nvSpPr>
          <p:spPr>
            <a:xfrm rot="5400000">
              <a:off x="5127709" y="-2123523"/>
              <a:ext cx="360040" cy="737151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93877" y="124120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en-US" altLang="ko-KR" sz="1200" dirty="0"/>
              <a:t>module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2286" y="123246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안내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4454" y="1223734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86987" y="123246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8959" y="1225260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2" descr="vuforia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5085184"/>
            <a:ext cx="3054711" cy="8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5444" y="1980494"/>
            <a:ext cx="805921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가이드라인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재료의 잘라진 크기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부피가 중요한 조리과정의 경우 시각적으로 절취선을 긋거나 계량의 양을 정해 가이드라인을 정하여 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단계별로 요리를 안내한다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타이머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시간이 필요한 조리과정의 경우 타이머를 활성화 시켜 사용자에게 타이머 기능 제공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80270" y="1196752"/>
            <a:ext cx="7956226" cy="360040"/>
            <a:chOff x="174776" y="1382212"/>
            <a:chExt cx="8818708" cy="360040"/>
          </a:xfrm>
        </p:grpSpPr>
        <p:sp>
          <p:nvSpPr>
            <p:cNvPr id="10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 rot="5400000">
              <a:off x="5261745" y="-1989487"/>
              <a:ext cx="360040" cy="7103438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43608" y="123246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안내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1976" y="1223734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75498" y="1229959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7984" y="1239615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45423" y="122547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265700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5444" y="1649652"/>
            <a:ext cx="38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시퀀스 다이어그램</a:t>
            </a:r>
            <a:r>
              <a:rPr lang="en-US" altLang="ko-KR" b="1" dirty="0"/>
              <a:t>(</a:t>
            </a:r>
            <a:r>
              <a:rPr lang="ko-KR" altLang="en-US" b="1" dirty="0"/>
              <a:t>레시피 안내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962635" y="2616816"/>
            <a:ext cx="0" cy="410445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cxnSpLocks/>
          </p:cNvCxnSpPr>
          <p:nvPr/>
        </p:nvCxnSpPr>
        <p:spPr>
          <a:xfrm>
            <a:off x="8208046" y="2616816"/>
            <a:ext cx="0" cy="410445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95321" y="2760832"/>
            <a:ext cx="127270" cy="792088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cxnSpLocks/>
          </p:cNvCxnSpPr>
          <p:nvPr/>
        </p:nvCxnSpPr>
        <p:spPr>
          <a:xfrm flipV="1">
            <a:off x="2094240" y="3258342"/>
            <a:ext cx="2905346" cy="15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5252784" y="3778683"/>
            <a:ext cx="1298782" cy="48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17906" y="3767398"/>
            <a:ext cx="136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2.</a:t>
            </a:r>
            <a:r>
              <a:rPr lang="ko-KR" altLang="en-US" sz="1000" b="1" dirty="0"/>
              <a:t>레시피 데이터 </a:t>
            </a:r>
            <a:endParaRPr lang="en-US" altLang="ko-KR" sz="1000" b="1" dirty="0"/>
          </a:p>
          <a:p>
            <a:r>
              <a:rPr lang="en-US" altLang="ko-KR" sz="1000" b="1" dirty="0"/>
              <a:t>   </a:t>
            </a:r>
            <a:r>
              <a:rPr lang="ko-KR" altLang="en-US" sz="1000" b="1" dirty="0"/>
              <a:t>요청 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145879" y="4056976"/>
            <a:ext cx="139332" cy="720080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945072" y="4247473"/>
            <a:ext cx="1039408" cy="26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880835" y="4290604"/>
            <a:ext cx="1365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3. </a:t>
            </a:r>
            <a:r>
              <a:rPr lang="ko-KR" altLang="en-US" sz="1000" b="1" dirty="0"/>
              <a:t>데이터 요청 </a:t>
            </a:r>
          </a:p>
        </p:txBody>
      </p:sp>
      <p:cxnSp>
        <p:nvCxnSpPr>
          <p:cNvPr id="55" name="직선 화살표 연결선 54"/>
          <p:cNvCxnSpPr>
            <a:cxnSpLocks/>
          </p:cNvCxnSpPr>
          <p:nvPr/>
        </p:nvCxnSpPr>
        <p:spPr>
          <a:xfrm flipH="1">
            <a:off x="6976258" y="4633040"/>
            <a:ext cx="977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08282" y="4632934"/>
            <a:ext cx="1365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4. </a:t>
            </a:r>
            <a:r>
              <a:rPr lang="ko-KR" altLang="en-US" sz="1000" b="1" dirty="0"/>
              <a:t>데이터 전송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50854" y="4903838"/>
            <a:ext cx="1102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5. </a:t>
            </a:r>
            <a:r>
              <a:rPr lang="ko-KR" altLang="en-US" sz="1000" b="1" dirty="0"/>
              <a:t>데이터 전송 </a:t>
            </a:r>
          </a:p>
        </p:txBody>
      </p:sp>
      <p:cxnSp>
        <p:nvCxnSpPr>
          <p:cNvPr id="67" name="직선 화살표 연결선 66"/>
          <p:cNvCxnSpPr>
            <a:cxnSpLocks/>
          </p:cNvCxnSpPr>
          <p:nvPr/>
        </p:nvCxnSpPr>
        <p:spPr>
          <a:xfrm flipH="1">
            <a:off x="5220072" y="4879155"/>
            <a:ext cx="1155747" cy="29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cxnSpLocks/>
          </p:cNvCxnSpPr>
          <p:nvPr/>
        </p:nvCxnSpPr>
        <p:spPr>
          <a:xfrm flipH="1">
            <a:off x="3788473" y="5146902"/>
            <a:ext cx="107155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707904" y="5146902"/>
            <a:ext cx="129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6. </a:t>
            </a:r>
            <a:r>
              <a:rPr lang="ko-KR" altLang="en-US" sz="1000" b="1" dirty="0"/>
              <a:t>해당되는 </a:t>
            </a:r>
            <a:r>
              <a:rPr lang="en-US" altLang="ko-KR" sz="1000" b="1" dirty="0"/>
              <a:t>Data</a:t>
            </a:r>
            <a:r>
              <a:rPr lang="ko-KR" altLang="en-US" sz="1000" b="1" dirty="0"/>
              <a:t>에 따라 물체인식 요청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899630" y="5790280"/>
            <a:ext cx="122962" cy="858984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/>
          <p:cNvCxnSpPr>
            <a:cxnSpLocks/>
          </p:cNvCxnSpPr>
          <p:nvPr/>
        </p:nvCxnSpPr>
        <p:spPr>
          <a:xfrm>
            <a:off x="3774845" y="5733256"/>
            <a:ext cx="1107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709086" y="5733256"/>
            <a:ext cx="129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7. </a:t>
            </a:r>
            <a:r>
              <a:rPr lang="ko-KR" altLang="en-US" sz="1000" b="1" dirty="0"/>
              <a:t>물체 인식</a:t>
            </a:r>
            <a:r>
              <a:rPr lang="en-US" altLang="ko-KR" sz="1000" b="1" dirty="0"/>
              <a:t>, Client</a:t>
            </a:r>
            <a:r>
              <a:rPr lang="ko-KR" altLang="en-US" sz="1000" b="1" dirty="0"/>
              <a:t>내 </a:t>
            </a:r>
            <a:r>
              <a:rPr lang="en-US" altLang="ko-KR" sz="1000" b="1" dirty="0"/>
              <a:t>Object</a:t>
            </a:r>
            <a:r>
              <a:rPr lang="ko-KR" altLang="en-US" sz="1000" b="1" dirty="0"/>
              <a:t>로 전환 </a:t>
            </a:r>
          </a:p>
        </p:txBody>
      </p:sp>
      <p:cxnSp>
        <p:nvCxnSpPr>
          <p:cNvPr id="90" name="직선 화살표 연결선 89"/>
          <p:cNvCxnSpPr>
            <a:cxnSpLocks/>
          </p:cNvCxnSpPr>
          <p:nvPr/>
        </p:nvCxnSpPr>
        <p:spPr>
          <a:xfrm flipH="1">
            <a:off x="2022591" y="6359747"/>
            <a:ext cx="297493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1080270" y="1196752"/>
            <a:ext cx="7956226" cy="360040"/>
            <a:chOff x="174776" y="1382212"/>
            <a:chExt cx="8818708" cy="360040"/>
          </a:xfrm>
        </p:grpSpPr>
        <p:sp>
          <p:nvSpPr>
            <p:cNvPr id="76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양쪽 모서리가 둥근 사각형 10"/>
            <p:cNvSpPr/>
            <p:nvPr/>
          </p:nvSpPr>
          <p:spPr>
            <a:xfrm rot="5400000">
              <a:off x="5261745" y="-1989487"/>
              <a:ext cx="360040" cy="7103438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043608" y="123246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안내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31976" y="1223734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75498" y="1229959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427984" y="1239615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45423" y="1225478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94225" y="2177481"/>
            <a:ext cx="936820" cy="5314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사용자</a:t>
            </a:r>
            <a:r>
              <a:rPr lang="ko-KR" altLang="en-US" dirty="0"/>
              <a:t>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059832" y="2164958"/>
            <a:ext cx="936820" cy="4556314"/>
            <a:chOff x="3961897" y="2164958"/>
            <a:chExt cx="936820" cy="4556314"/>
          </a:xfrm>
        </p:grpSpPr>
        <p:cxnSp>
          <p:nvCxnSpPr>
            <p:cNvPr id="26" name="직선 연결선 25"/>
            <p:cNvCxnSpPr>
              <a:cxnSpLocks/>
            </p:cNvCxnSpPr>
            <p:nvPr/>
          </p:nvCxnSpPr>
          <p:spPr>
            <a:xfrm>
              <a:off x="4430307" y="2616816"/>
              <a:ext cx="0" cy="410445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4370932" y="5065088"/>
              <a:ext cx="118922" cy="9361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61897" y="2164958"/>
              <a:ext cx="936820" cy="5486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AR</a:t>
              </a:r>
            </a:p>
            <a:p>
              <a:pPr algn="ctr"/>
              <a:r>
                <a:rPr lang="ko-KR" altLang="en-US" sz="1500" dirty="0"/>
                <a:t>모듈 </a:t>
              </a:r>
              <a:r>
                <a:rPr lang="ko-KR" altLang="en-US" dirty="0"/>
                <a:t> 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644008" y="2160238"/>
            <a:ext cx="936820" cy="4561034"/>
            <a:chOff x="5173138" y="2160238"/>
            <a:chExt cx="936820" cy="4561034"/>
          </a:xfrm>
        </p:grpSpPr>
        <p:cxnSp>
          <p:nvCxnSpPr>
            <p:cNvPr id="27" name="직선 연결선 26"/>
            <p:cNvCxnSpPr>
              <a:cxnSpLocks/>
            </p:cNvCxnSpPr>
            <p:nvPr/>
          </p:nvCxnSpPr>
          <p:spPr>
            <a:xfrm>
              <a:off x="5637107" y="2616816"/>
              <a:ext cx="0" cy="410445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5577372" y="4734518"/>
              <a:ext cx="125552" cy="536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586612" y="5661248"/>
              <a:ext cx="114479" cy="7719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3138" y="2160238"/>
              <a:ext cx="936820" cy="5486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/>
                <a:t>레시피안내</a:t>
              </a:r>
              <a:r>
                <a:rPr lang="ko-KR" altLang="en-US" sz="1500" dirty="0"/>
                <a:t> 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228184" y="2148196"/>
            <a:ext cx="936820" cy="4573076"/>
            <a:chOff x="6384379" y="2148196"/>
            <a:chExt cx="936820" cy="4573076"/>
          </a:xfrm>
        </p:grpSpPr>
        <p:cxnSp>
          <p:nvCxnSpPr>
            <p:cNvPr id="28" name="직선 연결선 27"/>
            <p:cNvCxnSpPr>
              <a:cxnSpLocks/>
            </p:cNvCxnSpPr>
            <p:nvPr/>
          </p:nvCxnSpPr>
          <p:spPr>
            <a:xfrm>
              <a:off x="6852789" y="2616816"/>
              <a:ext cx="0" cy="4104456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6791835" y="3663722"/>
              <a:ext cx="129715" cy="147149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384379" y="2148196"/>
              <a:ext cx="936820" cy="5486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Data</a:t>
              </a:r>
              <a:r>
                <a:rPr lang="ko-KR" altLang="en-US" sz="1500" dirty="0"/>
                <a:t> </a:t>
              </a:r>
              <a:endParaRPr lang="en-US" altLang="ko-KR" sz="1500" dirty="0"/>
            </a:p>
            <a:p>
              <a:pPr algn="ctr"/>
              <a:r>
                <a:rPr lang="en-US" altLang="ko-KR" sz="1500" dirty="0"/>
                <a:t>I/O</a:t>
              </a:r>
              <a:endParaRPr lang="ko-KR" altLang="en-US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739636" y="2148195"/>
            <a:ext cx="936820" cy="548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레시피 관리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57030" y="3148646"/>
            <a:ext cx="839621" cy="21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57030" y="3141504"/>
            <a:ext cx="1393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</a:t>
            </a:r>
            <a:r>
              <a:rPr lang="ko-KR" altLang="en-US" sz="1000" b="1" dirty="0"/>
              <a:t>안내 요청 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669843" y="6246438"/>
            <a:ext cx="1758141" cy="21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2624545" y="6239434"/>
            <a:ext cx="1943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8. </a:t>
            </a:r>
            <a:r>
              <a:rPr lang="ko-KR" altLang="en-US" sz="1000" b="1" dirty="0"/>
              <a:t>추가 구현 후 레시피 안내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049019" y="2872333"/>
            <a:ext cx="124775" cy="113273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5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29196" y="1700808"/>
            <a:ext cx="805921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서버에 데이터들을 관리함으로써 편리하게 레시피 안내를 할 수 있게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444" y="2763462"/>
            <a:ext cx="805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데이터구조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821885"/>
              </p:ext>
            </p:extLst>
          </p:nvPr>
        </p:nvGraphicFramePr>
        <p:xfrm>
          <a:off x="1212304" y="3635904"/>
          <a:ext cx="7608168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INT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요리코드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기본키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02344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 재료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12304" y="319968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요리재료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80270" y="1196752"/>
            <a:ext cx="7956226" cy="360041"/>
            <a:chOff x="174776" y="1382212"/>
            <a:chExt cx="8818708" cy="360041"/>
          </a:xfrm>
        </p:grpSpPr>
        <p:sp>
          <p:nvSpPr>
            <p:cNvPr id="14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0"/>
            <p:cNvSpPr/>
            <p:nvPr/>
          </p:nvSpPr>
          <p:spPr>
            <a:xfrm rot="5400000">
              <a:off x="5541094" y="-1710138"/>
              <a:ext cx="360040" cy="654474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33560" y="1243816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9354" y="1239993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1840" y="1239601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9279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15616" y="48507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요리코드와 테마코드  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89191"/>
              </p:ext>
            </p:extLst>
          </p:nvPr>
        </p:nvGraphicFramePr>
        <p:xfrm>
          <a:off x="1283090" y="5308575"/>
          <a:ext cx="7608168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테마코드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외래키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02344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요리코드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외래키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50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44004" y="1700808"/>
            <a:ext cx="805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데이터구조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670153"/>
              </p:ext>
            </p:extLst>
          </p:nvPr>
        </p:nvGraphicFramePr>
        <p:xfrm>
          <a:off x="1150440" y="2535761"/>
          <a:ext cx="7608168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테마코드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기본키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02344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VARCHAR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테마이름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75444" y="206518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테마 이름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0439" y="45452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요리 이름  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04293"/>
              </p:ext>
            </p:extLst>
          </p:nvPr>
        </p:nvGraphicFramePr>
        <p:xfrm>
          <a:off x="1235968" y="5094322"/>
          <a:ext cx="7608168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요리코드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기본키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02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VARCHAR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요리명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80270" y="1196752"/>
            <a:ext cx="7956226" cy="360041"/>
            <a:chOff x="174776" y="1382212"/>
            <a:chExt cx="8818708" cy="360041"/>
          </a:xfrm>
        </p:grpSpPr>
        <p:sp>
          <p:nvSpPr>
            <p:cNvPr id="18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양쪽 모서리가 둥근 사각형 10"/>
            <p:cNvSpPr/>
            <p:nvPr/>
          </p:nvSpPr>
          <p:spPr>
            <a:xfrm rot="5400000">
              <a:off x="5541094" y="-1710138"/>
              <a:ext cx="360040" cy="654474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560" y="1243816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9354" y="1239993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1239601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9279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337746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와 </a:t>
            </a:r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84882" y="1700808"/>
            <a:ext cx="805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데이터구조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41" y="204327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요리 별 레시피 안내 데이터   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43128"/>
              </p:ext>
            </p:extLst>
          </p:nvPr>
        </p:nvGraphicFramePr>
        <p:xfrm>
          <a:off x="1092102" y="2483368"/>
          <a:ext cx="7608168" cy="4343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53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353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 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 요리코드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기본키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0234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요리순서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CHAR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타이머 적용여부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Y/N </a:t>
                      </a:r>
                      <a:r>
                        <a:rPr lang="ko-KR" altLang="en-US" b="1" dirty="0"/>
                        <a:t>두가지로 표시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26773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타이머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NULL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52964"/>
                  </a:ext>
                </a:extLst>
              </a:tr>
              <a:tr h="348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TEXT 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스크립트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22432"/>
                  </a:ext>
                </a:extLst>
              </a:tr>
              <a:tr h="610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평균 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교류 데이터 관리 테이블의 평점 평균 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2815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 err="1"/>
                        <a:t>Vuforia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소속 </a:t>
                      </a:r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75123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 err="1"/>
                        <a:t>Vuforia</a:t>
                      </a:r>
                      <a:r>
                        <a:rPr lang="en-US" altLang="ko-KR" b="1" dirty="0"/>
                        <a:t> DB</a:t>
                      </a:r>
                      <a:r>
                        <a:rPr lang="ko-KR" altLang="en-US" b="1" dirty="0"/>
                        <a:t>내 </a:t>
                      </a:r>
                      <a:r>
                        <a:rPr lang="en-US" altLang="ko-KR" b="1" dirty="0"/>
                        <a:t>Target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70995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가이드라인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표시용 리소스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919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80270" y="1196752"/>
            <a:ext cx="7956226" cy="360041"/>
            <a:chOff x="174776" y="1382212"/>
            <a:chExt cx="8818708" cy="360041"/>
          </a:xfrm>
        </p:grpSpPr>
        <p:sp>
          <p:nvSpPr>
            <p:cNvPr id="18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양쪽 모서리가 둥근 사각형 10"/>
            <p:cNvSpPr/>
            <p:nvPr/>
          </p:nvSpPr>
          <p:spPr>
            <a:xfrm rot="5400000">
              <a:off x="5541094" y="-1710138"/>
              <a:ext cx="360040" cy="6544741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560" y="1243816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데이터 관리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9354" y="1239993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1840" y="1239601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9279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230360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</a:p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public void ShowWebView()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5444" y="1980494"/>
            <a:ext cx="80592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교류를 위해 사용자의 의견 입력을 할 수 있게 하고 입력한 결과물들을 다른 사용자에게 보여줄 수 있게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세부 설명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의견 입력 팝업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평점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의견 게시판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의견 추천 기능 제공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웹페이지로 우선 각각의 세부 기능 개발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Application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WebView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사용자에게 기능 제공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80270" y="1196752"/>
            <a:ext cx="7956226" cy="360041"/>
            <a:chOff x="174776" y="1382212"/>
            <a:chExt cx="8818708" cy="360041"/>
          </a:xfrm>
        </p:grpSpPr>
        <p:sp>
          <p:nvSpPr>
            <p:cNvPr id="12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양쪽 모서리가 둥근 사각형 10"/>
            <p:cNvSpPr/>
            <p:nvPr/>
          </p:nvSpPr>
          <p:spPr>
            <a:xfrm rot="5400000">
              <a:off x="5421373" y="-1829859"/>
              <a:ext cx="360040" cy="6784183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987824" y="1239993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047" y="1239601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사용자간 교류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7749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254218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331640" y="836712"/>
            <a:ext cx="5112568" cy="5661247"/>
          </a:xfrm>
          <a:noFill/>
          <a:effectLst/>
        </p:spPr>
        <p:txBody>
          <a:bodyPr anchor="ctr" anchorCtr="1">
            <a:normAutofit/>
          </a:bodyPr>
          <a:lstStyle/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졸업 설계 개요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500" spc="-120" dirty="0"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 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졸업 연구 수행 일정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5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필요 기술 및 참고 문헌</a:t>
            </a:r>
            <a:endParaRPr lang="en-US" altLang="ko-KR" sz="25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30832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21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5444" y="1980494"/>
            <a:ext cx="8059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입력하였던 데이터들을 관리한다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관리할 데이터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080270" y="1196752"/>
            <a:ext cx="7956225" cy="360040"/>
            <a:chOff x="174776" y="1382212"/>
            <a:chExt cx="8818707" cy="360040"/>
          </a:xfrm>
        </p:grpSpPr>
        <p:sp>
          <p:nvSpPr>
            <p:cNvPr id="13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양쪽 모서리가 둥근 사각형 10"/>
            <p:cNvSpPr/>
            <p:nvPr/>
          </p:nvSpPr>
          <p:spPr>
            <a:xfrm rot="5400000">
              <a:off x="5471542" y="-1779690"/>
              <a:ext cx="360040" cy="6683843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43608" y="1239993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교류 데이터 관리</a:t>
            </a:r>
            <a:r>
              <a:rPr lang="en-US" altLang="ko-KR" sz="1200" dirty="0"/>
              <a:t> 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8350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93834"/>
              </p:ext>
            </p:extLst>
          </p:nvPr>
        </p:nvGraphicFramePr>
        <p:xfrm>
          <a:off x="1200968" y="3555138"/>
          <a:ext cx="7608168" cy="183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6056">
                  <a:extLst>
                    <a:ext uri="{9D8B030D-6E8A-4147-A177-3AD203B41FA5}">
                      <a16:colId xmlns:a16="http://schemas.microsoft.com/office/drawing/2014/main" val="2710906224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355894106"/>
                    </a:ext>
                  </a:extLst>
                </a:gridCol>
                <a:gridCol w="2536056">
                  <a:extLst>
                    <a:ext uri="{9D8B030D-6E8A-4147-A177-3AD203B41FA5}">
                      <a16:colId xmlns:a16="http://schemas.microsoft.com/office/drawing/2014/main" val="403969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21458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INT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요리코드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외래키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672278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TEXT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사용자 닉네임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54956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TEXT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747367"/>
                  </a:ext>
                </a:extLst>
              </a:tr>
              <a:tr h="19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FLOAT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1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75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975444" y="-107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498544" y="2969371"/>
            <a:ext cx="2304256" cy="2597769"/>
            <a:chOff x="1547664" y="2847454"/>
            <a:chExt cx="2619801" cy="2597769"/>
          </a:xfrm>
        </p:grpSpPr>
        <p:sp>
          <p:nvSpPr>
            <p:cNvPr id="10" name="직사각형 9"/>
            <p:cNvSpPr/>
            <p:nvPr/>
          </p:nvSpPr>
          <p:spPr>
            <a:xfrm>
              <a:off x="1547664" y="2847454"/>
              <a:ext cx="2619801" cy="25977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70585" y="2915683"/>
              <a:ext cx="1473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90988" y="3547280"/>
              <a:ext cx="2133152" cy="599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레시피 데이터</a:t>
              </a:r>
              <a:endParaRPr lang="en-US" altLang="ko-KR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모듈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90988" y="4368512"/>
              <a:ext cx="2133152" cy="609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교류 데이터</a:t>
              </a:r>
              <a:endParaRPr lang="en-US" altLang="ko-KR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rgbClr val="7755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모듈 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59632" y="3872740"/>
            <a:ext cx="2304256" cy="395516"/>
            <a:chOff x="1547664" y="2847454"/>
            <a:chExt cx="2619801" cy="2597769"/>
          </a:xfrm>
        </p:grpSpPr>
        <p:sp>
          <p:nvSpPr>
            <p:cNvPr id="19" name="직사각형 18"/>
            <p:cNvSpPr/>
            <p:nvPr/>
          </p:nvSpPr>
          <p:spPr>
            <a:xfrm>
              <a:off x="1547664" y="2847454"/>
              <a:ext cx="2619801" cy="25977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16031" y="2906451"/>
              <a:ext cx="98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</a:p>
          </p:txBody>
        </p:sp>
      </p:grpSp>
      <p:sp>
        <p:nvSpPr>
          <p:cNvPr id="7" name="화살표: 왼쪽/오른쪽 6"/>
          <p:cNvSpPr/>
          <p:nvPr/>
        </p:nvSpPr>
        <p:spPr>
          <a:xfrm>
            <a:off x="3736900" y="3717561"/>
            <a:ext cx="2588632" cy="663493"/>
          </a:xfrm>
          <a:prstGeom prst="leftRightArrow">
            <a:avLst/>
          </a:prstGeom>
          <a:solidFill>
            <a:srgbClr val="953735">
              <a:alpha val="75000"/>
            </a:srgbClr>
          </a:solidFill>
          <a:ln>
            <a:solidFill>
              <a:srgbClr val="632523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30247" y="3770896"/>
            <a:ext cx="1575755" cy="59905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300" dirty="0">
              <a:solidFill>
                <a:srgbClr val="775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</a:t>
            </a:r>
            <a:r>
              <a:rPr lang="ko-KR" altLang="en-US" sz="1300" dirty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lang="en-US" altLang="ko-KR" sz="1300" dirty="0">
              <a:solidFill>
                <a:srgbClr val="775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59632" y="126876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080270" y="1196752"/>
            <a:ext cx="7956226" cy="360040"/>
            <a:chOff x="174776" y="1382212"/>
            <a:chExt cx="8818708" cy="360040"/>
          </a:xfrm>
        </p:grpSpPr>
        <p:sp>
          <p:nvSpPr>
            <p:cNvPr id="31" name="모서리가 둥근 직사각형 8"/>
            <p:cNvSpPr/>
            <p:nvPr/>
          </p:nvSpPr>
          <p:spPr>
            <a:xfrm>
              <a:off x="174776" y="1382212"/>
              <a:ext cx="8811670" cy="360040"/>
            </a:xfrm>
            <a:prstGeom prst="roundRect">
              <a:avLst/>
            </a:prstGeom>
            <a:solidFill>
              <a:schemeClr val="bg1"/>
            </a:solidFill>
            <a:ln w="0">
              <a:solidFill>
                <a:srgbClr val="6325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10"/>
            <p:cNvSpPr/>
            <p:nvPr/>
          </p:nvSpPr>
          <p:spPr>
            <a:xfrm rot="5400000">
              <a:off x="5261745" y="-1989487"/>
              <a:ext cx="360040" cy="7103438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15616" y="1235512"/>
            <a:ext cx="228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I/O </a:t>
            </a:r>
            <a:r>
              <a:rPr lang="en-US" altLang="ko-KR" sz="1200" dirty="0"/>
              <a:t>module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82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03324"/>
              </p:ext>
            </p:extLst>
          </p:nvPr>
        </p:nvGraphicFramePr>
        <p:xfrm>
          <a:off x="4065084" y="2050350"/>
          <a:ext cx="4660427" cy="4464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9101">
                  <a:extLst>
                    <a:ext uri="{9D8B030D-6E8A-4147-A177-3AD203B41FA5}">
                      <a16:colId xmlns:a16="http://schemas.microsoft.com/office/drawing/2014/main" val="2760767066"/>
                    </a:ext>
                  </a:extLst>
                </a:gridCol>
                <a:gridCol w="3541326">
                  <a:extLst>
                    <a:ext uri="{9D8B030D-6E8A-4147-A177-3AD203B41FA5}">
                      <a16:colId xmlns:a16="http://schemas.microsoft.com/office/drawing/2014/main" val="1614727335"/>
                    </a:ext>
                  </a:extLst>
                </a:gridCol>
              </a:tblGrid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 G3 Beat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416026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퀄컴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스냅 드래곤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1.23GHz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쿼드코어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7966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5.” HD IPS / 294ppi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83299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1280x720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84543"/>
                  </a:ext>
                </a:extLst>
              </a:tr>
              <a:tr h="7174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화소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130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화소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레이저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456954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킷캣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59272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1GB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34320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8GB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884085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2610mAh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40590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137.7x69.6x10.3mm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374310"/>
                  </a:ext>
                </a:extLst>
              </a:tr>
              <a:tr h="374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134g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37163"/>
                  </a:ext>
                </a:extLst>
              </a:tr>
            </a:tbl>
          </a:graphicData>
        </a:graphic>
      </p:graphicFrame>
      <p:pic>
        <p:nvPicPr>
          <p:cNvPr id="9" name="Picture 2" descr="android kitka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85075"/>
            <a:ext cx="1406494" cy="17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18" y="2054898"/>
            <a:ext cx="2390329" cy="17130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51648" y="6095696"/>
            <a:ext cx="2739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4.4(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Kitkat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안드로이드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26018" y="3861048"/>
            <a:ext cx="1823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LG G3 Beat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4784" y="1268760"/>
            <a:ext cx="48546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13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784" y="1268760"/>
            <a:ext cx="48546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vuforia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959099"/>
            <a:ext cx="4255731" cy="114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19631" y="3127398"/>
            <a:ext cx="194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Vuforia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SDK</a:t>
            </a:r>
          </a:p>
          <a:p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AutoShape 4" descr="unity에 대한 이미지 검색결과"/>
          <p:cNvSpPr>
            <a:spLocks noChangeAspect="1" noChangeArrowheads="1"/>
          </p:cNvSpPr>
          <p:nvPr/>
        </p:nvSpPr>
        <p:spPr bwMode="auto">
          <a:xfrm>
            <a:off x="5946998" y="2719983"/>
            <a:ext cx="182088" cy="1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2" name="Picture 6" descr="https://upload.wikimedia.org/wikipedia/commons/8/8a/Official_unity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93" y="3800517"/>
            <a:ext cx="3320055" cy="12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84194" y="4999474"/>
            <a:ext cx="23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4" name="Picture 8" descr="google tts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42" y="1623058"/>
            <a:ext cx="2604915" cy="15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7539" y="3186007"/>
            <a:ext cx="246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STT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6" name="Picture 10" descr="android studi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02" y="3318515"/>
            <a:ext cx="2172190" cy="21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28800" y="5438547"/>
            <a:ext cx="23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495547"/>
              </p:ext>
            </p:extLst>
          </p:nvPr>
        </p:nvGraphicFramePr>
        <p:xfrm>
          <a:off x="6153182" y="1632546"/>
          <a:ext cx="2596175" cy="155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" name="Image" r:id="rId7" imgW="3479040" imgH="2082240" progId="Photoshop.Image.13">
                  <p:embed/>
                </p:oleObj>
              </mc:Choice>
              <mc:Fallback>
                <p:oleObj name="Image" r:id="rId7" imgW="3479040" imgH="20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3182" y="1632546"/>
                        <a:ext cx="2596175" cy="1553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201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784" y="1268760"/>
            <a:ext cx="7231632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 app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버전을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음성인식은 구글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STT(Speech to Text)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과의 연동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Vuforia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SDK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평면 이미지나 간단한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object,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상자를 실시간으로 인식하고 추적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Manager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대상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 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4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784" y="1268760"/>
            <a:ext cx="7231632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완료한 기능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(JSON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테마목록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검색기능의 경우 연동이 되어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안내 기능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물체인식 테스트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가이드라인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개발할 기능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물체인식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음성인식 기능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개발에서 제외할 기능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48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264" y="1052736"/>
            <a:ext cx="78592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졸업작품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https://github.com/mandy0409/ARCook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ID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조수진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ID: mandy0409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김예담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ID: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testdam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노혜지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ID: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nohaeji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35825" y="166328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개발방법</a:t>
            </a:r>
            <a:r>
              <a:rPr lang="en-US" altLang="ko-KR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09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데모환경 설계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784" y="1268760"/>
            <a:ext cx="7231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46827" y="2927381"/>
            <a:ext cx="3197628" cy="3178406"/>
            <a:chOff x="3784055" y="3066402"/>
            <a:chExt cx="3197628" cy="3178406"/>
          </a:xfrm>
        </p:grpSpPr>
        <p:sp>
          <p:nvSpPr>
            <p:cNvPr id="3" name="직사각형 2"/>
            <p:cNvSpPr/>
            <p:nvPr/>
          </p:nvSpPr>
          <p:spPr>
            <a:xfrm>
              <a:off x="3958902" y="3066402"/>
              <a:ext cx="2737256" cy="10624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38680" y="3669417"/>
              <a:ext cx="121392" cy="25431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4055" y="6005118"/>
              <a:ext cx="3197628" cy="2396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06" y="4937887"/>
            <a:ext cx="946711" cy="97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26" y="3989785"/>
            <a:ext cx="18097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6671739" y="4281267"/>
            <a:ext cx="2345432" cy="1368152"/>
          </a:xfrm>
          <a:prstGeom prst="wedgeRoundRectCallout">
            <a:avLst>
              <a:gd name="adj1" fmla="val -58376"/>
              <a:gd name="adj2" fmla="val -310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받침대로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기기를 고정시킬 수 있음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586208" y="2148672"/>
            <a:ext cx="2345432" cy="1368152"/>
          </a:xfrm>
          <a:prstGeom prst="wedgeRoundRectCallout">
            <a:avLst>
              <a:gd name="adj1" fmla="val 61144"/>
              <a:gd name="adj2" fmla="val 279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증강 현실 기반으로</a:t>
            </a: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볶음 짬뽕을 요리함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41798" y="1560790"/>
            <a:ext cx="2521446" cy="2952208"/>
            <a:chOff x="4322948" y="-531692"/>
            <a:chExt cx="2135847" cy="2530149"/>
          </a:xfrm>
        </p:grpSpPr>
        <p:sp>
          <p:nvSpPr>
            <p:cNvPr id="14" name="직사각형 13"/>
            <p:cNvSpPr/>
            <p:nvPr/>
          </p:nvSpPr>
          <p:spPr>
            <a:xfrm>
              <a:off x="4458444" y="219397"/>
              <a:ext cx="1823849" cy="10279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84"/>
            <a:stretch/>
          </p:blipFill>
          <p:spPr>
            <a:xfrm rot="5400000">
              <a:off x="4125797" y="-334541"/>
              <a:ext cx="2530149" cy="213584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18" y="2557391"/>
            <a:ext cx="904956" cy="1041361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86" y="2839410"/>
            <a:ext cx="706402" cy="56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203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데모환경 설계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4784" y="1268760"/>
            <a:ext cx="72316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중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한명의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집에서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볶음짬뽕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조리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과정을 녹화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기능은 하단과 같이 시연할 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66805"/>
            <a:ext cx="5210175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8840" y="3927975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물을 </a:t>
            </a:r>
            <a:r>
              <a:rPr lang="en-US" altLang="ko-KR" dirty="0"/>
              <a:t>60ml </a:t>
            </a:r>
            <a:r>
              <a:rPr lang="ko-KR" altLang="en-US" dirty="0"/>
              <a:t>측정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음성인식으로 안내할 조리단계 이동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30</a:t>
            </a:r>
            <a:r>
              <a:rPr lang="ko-KR" altLang="en-US" dirty="0"/>
              <a:t>초 타이머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분 타이머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40</a:t>
            </a:r>
            <a:r>
              <a:rPr lang="ko-KR" altLang="en-US" dirty="0"/>
              <a:t>초 타이머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요리 완성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의견 제출 화면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472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14400" y="260648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61012"/>
              </p:ext>
            </p:extLst>
          </p:nvPr>
        </p:nvGraphicFramePr>
        <p:xfrm>
          <a:off x="1259632" y="1484784"/>
          <a:ext cx="7344816" cy="516807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4675">
                  <a:extLst>
                    <a:ext uri="{9D8B030D-6E8A-4147-A177-3AD203B41FA5}">
                      <a16:colId xmlns:a16="http://schemas.microsoft.com/office/drawing/2014/main" val="2059169857"/>
                    </a:ext>
                  </a:extLst>
                </a:gridCol>
                <a:gridCol w="2159915">
                  <a:extLst>
                    <a:ext uri="{9D8B030D-6E8A-4147-A177-3AD203B41FA5}">
                      <a16:colId xmlns:a16="http://schemas.microsoft.com/office/drawing/2014/main" val="1406144882"/>
                    </a:ext>
                  </a:extLst>
                </a:gridCol>
                <a:gridCol w="2240113">
                  <a:extLst>
                    <a:ext uri="{9D8B030D-6E8A-4147-A177-3AD203B41FA5}">
                      <a16:colId xmlns:a16="http://schemas.microsoft.com/office/drawing/2014/main" val="1802348883"/>
                    </a:ext>
                  </a:extLst>
                </a:gridCol>
                <a:gridCol w="2240113">
                  <a:extLst>
                    <a:ext uri="{9D8B030D-6E8A-4147-A177-3AD203B41FA5}">
                      <a16:colId xmlns:a16="http://schemas.microsoft.com/office/drawing/2014/main" val="923442424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조수진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김예담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노혜지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08209"/>
                  </a:ext>
                </a:extLst>
              </a:tr>
              <a:tr h="987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조사 및 참고자료 수집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뷰포리아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유니티 관련자료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 수집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 관련 자료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 수집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118586"/>
                  </a:ext>
                </a:extLst>
              </a:tr>
              <a:tr h="19405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Design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 Server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</a:t>
                      </a:r>
                      <a:endParaRPr lang="en-US" altLang="ko-KR" sz="14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 설계 </a:t>
                      </a:r>
                      <a:endParaRPr lang="ko-KR" altLang="en-US" sz="14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Client app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14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알고리즘 설계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14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관리</a:t>
                      </a:r>
                      <a:endParaRPr lang="en-US" altLang="ko-KR" sz="14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(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오브젝트 구현 및 출력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교류 모듈 디자인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캐릭터 애니메이션 구현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44033"/>
                  </a:ext>
                </a:extLst>
              </a:tr>
              <a:tr h="987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8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통합테스트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80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98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졸업연구 개요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280" y="1268760"/>
            <a:ext cx="8059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지난 발표에서의 지적 사항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 한정해서 전체 과정을 보여라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레시피의 범위를 어느 정도 까지 할지 정해야 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볶음짬뽕요리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시연을 위한 구체적인 시스템 사례 설계로 보완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구현이 가능할 지가 의문시 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발표시에 많은 부분을 구현해 볼 것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3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04682"/>
              </p:ext>
            </p:extLst>
          </p:nvPr>
        </p:nvGraphicFramePr>
        <p:xfrm>
          <a:off x="977280" y="908800"/>
          <a:ext cx="8059201" cy="583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465">
                  <a:extLst>
                    <a:ext uri="{9D8B030D-6E8A-4147-A177-3AD203B41FA5}">
                      <a16:colId xmlns:a16="http://schemas.microsoft.com/office/drawing/2014/main" val="216084167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682844116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1267768609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1421847599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2330352824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3853113561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3912996389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4211318965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1640986665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425576743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3367975441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751724768"/>
                    </a:ext>
                  </a:extLst>
                </a:gridCol>
                <a:gridCol w="458232">
                  <a:extLst>
                    <a:ext uri="{9D8B030D-6E8A-4147-A177-3AD203B41FA5}">
                      <a16:colId xmlns:a16="http://schemas.microsoft.com/office/drawing/2014/main" val="1582274295"/>
                    </a:ext>
                  </a:extLst>
                </a:gridCol>
              </a:tblGrid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추진사항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382803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 및 분석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명세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406099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시스템설계 및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7231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387130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 및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유니트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시험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통합시험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완전성 보강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87363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중간 보고서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724225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산업기술대전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</a:t>
                      </a:r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기술대전 참가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46314"/>
                  </a:ext>
                </a:extLst>
              </a:tr>
              <a:tr h="729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최종보고서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및 패키징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졸업작품 최종보고서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1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-CD </a:t>
                      </a:r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49048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3995936" y="1772816"/>
            <a:ext cx="43204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95936" y="1988840"/>
            <a:ext cx="43204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11960" y="2564904"/>
            <a:ext cx="43204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468870" y="2708920"/>
            <a:ext cx="43204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427984" y="3428921"/>
            <a:ext cx="1800200" cy="565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68870" y="4005064"/>
            <a:ext cx="197533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32296" y="4149080"/>
            <a:ext cx="827936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732240" y="4293096"/>
            <a:ext cx="899944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82212" y="4869160"/>
            <a:ext cx="63014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244408" y="5589240"/>
            <a:ext cx="342116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244408" y="5733256"/>
            <a:ext cx="342116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586522" y="6165304"/>
            <a:ext cx="449957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8586523" y="6381328"/>
            <a:ext cx="449957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8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참고 사이트</a:t>
            </a:r>
            <a:r>
              <a:rPr lang="en-US" altLang="ko-KR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참고 도서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7280" y="1268760"/>
            <a:ext cx="80592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자습서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u="sng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https://unity3d.com/kr/learn/tutorials/topics/developer-advice/how-start-your-game-development</a:t>
            </a:r>
            <a:endParaRPr lang="en-US" altLang="ko-KR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Vuforia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Developers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https://library.vuforia.com/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프로젝트로 배우는 자바 웹 프로그래밍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황희정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한빛아카데미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2014)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그림으로 쉽게 설명하는 안드로이드 프로그래밍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천인국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생능출판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2015)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뇌를 자극하는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 5.0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박상현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한빛미디어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2014)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52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1720" y="1556792"/>
            <a:ext cx="5112568" cy="3240360"/>
          </a:xfrm>
          <a:noFill/>
          <a:effectLst/>
        </p:spPr>
        <p:txBody>
          <a:bodyPr anchor="ctr" anchorCtr="1">
            <a:norm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</a:pPr>
            <a:r>
              <a:rPr lang="ko-KR" altLang="en-US" sz="4000" b="1" spc="-120" dirty="0">
                <a:solidFill>
                  <a:srgbClr val="32221D"/>
                </a:solidFill>
                <a:effectLst>
                  <a:outerShdw blurRad="38100" dist="38100" dir="3000000" algn="tl" rotWithShape="0">
                    <a:schemeClr val="bg2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sz="4000" b="1" spc="-120" dirty="0">
              <a:solidFill>
                <a:srgbClr val="32221D"/>
              </a:solidFill>
              <a:effectLst>
                <a:outerShdw blurRad="38100" dist="38100" dir="3000000" algn="tl" rotWithShape="0">
                  <a:schemeClr val="bg2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졸업연구 개요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280" y="1268760"/>
            <a:ext cx="805921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내용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 한정해서 전체 과정을 보이기 위해 프로토타입 발표 때 우선 컵라면으로 시연하도록 하겠다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손이 많이 가는 요리가 아닌 레토르트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인스턴트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식품류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볶음밥 종류로 레시피 범위를 한정하고자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볶은 짬뽕의 경우 어떻게 어플리케이션이 안내하는 지에 대해 수정한 설계서에 반영하였다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발표 시 나왔던 사항 중에서 음성인식 플러그인의 경우 테스팅 중이며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물체인식의 경우 데모 할 참깨라면 물체 인식을 성공하고 간단하게 선 긋는 것 까지 성공한 상태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그렇게 하도록 하겠다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235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7280" y="0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졸업연구 개요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280" y="1340768"/>
            <a:ext cx="8059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배경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쿡방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열풍이 불면서 다양한 레시피들이 제공되고 있으나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레시피를 초보자들이 따라하기는 쉽지 않다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그릇이나 컵 모양을 인식하면 그 주변에 캐릭터가 나와 사용자가 원하는 요리법을 설명한다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요리를 할 때 사용한다는 점에 착안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 편리하게 볼 수 있게 음성인식 기능을 탑재한다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효과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초보자들의 레시피 이해를 도와 요리를 쉽게 할 수 있게 도움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개발 방법으로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D.I.Y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콘텐츠를 제작할 수 있는 방향으로 발전 가능 </a:t>
            </a:r>
          </a:p>
        </p:txBody>
      </p:sp>
    </p:spTree>
    <p:extLst>
      <p:ext uri="{BB962C8B-B14F-4D97-AF65-F5344CB8AC3E}">
        <p14:creationId xmlns:p14="http://schemas.microsoft.com/office/powerpoint/2010/main" val="26855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06886" y="518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048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9768" y="90872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화살표: 오른쪽 9"/>
          <p:cNvSpPr/>
          <p:nvPr/>
        </p:nvSpPr>
        <p:spPr>
          <a:xfrm>
            <a:off x="1142190" y="6099036"/>
            <a:ext cx="571000" cy="286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3244" y="6010474"/>
            <a:ext cx="6552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구상한 어플리케이션은 재미요소를 가미하고 사용자들 간의 교류를 유도하여 휴대폰을 사용해 보다 효율적인 요리를 할 수 있게 한다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음성인식 기능을 추가하여 사용자의 편리한 요리를 도와준다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90" y="969447"/>
            <a:ext cx="2251108" cy="15240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8602" y="980887"/>
            <a:ext cx="4715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증강현실 요리도우미 시스템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6007" y="1147569"/>
            <a:ext cx="34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연주영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대학원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디지털콘텐츠학과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석사논문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7904" y="1713663"/>
            <a:ext cx="5228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비마커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증강현실을 활용하여 요리책을 구매한 초보 요리사들에게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추가레시피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제공함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Cordon bleu without tears 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37" y="2696479"/>
            <a:ext cx="2250000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0699" y="2741517"/>
            <a:ext cx="4715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Phyno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6099" y="2945637"/>
            <a:ext cx="34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 스즈키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도쿄 산교대학교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529" y="3469025"/>
            <a:ext cx="5228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물체의 형태를 인식한 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빔을 통해 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가이드라인을 제시</a:t>
            </a:r>
          </a:p>
        </p:txBody>
      </p:sp>
      <p:pic>
        <p:nvPicPr>
          <p:cNvPr id="5126" name="Picture 6" descr="이밥차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99" y="4326286"/>
            <a:ext cx="1326690" cy="16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56409" y="4271200"/>
            <a:ext cx="4715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이밥차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5985" y="4670389"/>
            <a:ext cx="52287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 한 단계씩 설명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시간이 필요한 조리 단계의 경우 타이머 아이콘이 표시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타이머 아이콘을 누르면 필요한 시간만큼 시간을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재줌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2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7280" y="-2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2" name="화살표: 오른쪽 21"/>
          <p:cNvSpPr/>
          <p:nvPr/>
        </p:nvSpPr>
        <p:spPr>
          <a:xfrm>
            <a:off x="473535" y="908720"/>
            <a:ext cx="8670465" cy="5936315"/>
          </a:xfrm>
          <a:prstGeom prst="rightArrow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1860654"/>
            <a:ext cx="2634423" cy="3512562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027722"/>
              </p:ext>
            </p:extLst>
          </p:nvPr>
        </p:nvGraphicFramePr>
        <p:xfrm>
          <a:off x="1187624" y="1860654"/>
          <a:ext cx="2635403" cy="351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Image" r:id="rId4" imgW="3199680" imgH="4266360" progId="Photoshop.Image.13">
                  <p:embed/>
                </p:oleObj>
              </mc:Choice>
              <mc:Fallback>
                <p:oleObj name="Image" r:id="rId4" imgW="3199680" imgH="4266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624" y="1860654"/>
                        <a:ext cx="2635403" cy="351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16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7280" y="-2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22" name="화살표: 오른쪽 21"/>
          <p:cNvSpPr/>
          <p:nvPr/>
        </p:nvSpPr>
        <p:spPr>
          <a:xfrm>
            <a:off x="683568" y="836712"/>
            <a:ext cx="8352928" cy="5256584"/>
          </a:xfrm>
          <a:prstGeom prst="rightArrow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1" y="2649905"/>
            <a:ext cx="2635200" cy="3513600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</a:effectLst>
        </p:spPr>
      </p:pic>
      <p:grpSp>
        <p:nvGrpSpPr>
          <p:cNvPr id="9" name="그룹 8"/>
          <p:cNvGrpSpPr/>
          <p:nvPr/>
        </p:nvGrpSpPr>
        <p:grpSpPr>
          <a:xfrm>
            <a:off x="3446954" y="1266244"/>
            <a:ext cx="3310596" cy="3602916"/>
            <a:chOff x="6789297" y="1742818"/>
            <a:chExt cx="3577320" cy="3809883"/>
          </a:xfrm>
        </p:grpSpPr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297" y="1742818"/>
              <a:ext cx="2782770" cy="37154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l="20723"/>
            <a:stretch/>
          </p:blipFill>
          <p:spPr>
            <a:xfrm>
              <a:off x="7287894" y="4844465"/>
              <a:ext cx="561472" cy="7082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615938" y="5019690"/>
              <a:ext cx="2750679" cy="39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요리안내시작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56849" y="3703382"/>
            <a:ext cx="2555311" cy="51770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Best tip-</a:t>
            </a:r>
            <a:r>
              <a:rPr lang="ko-KR" altLang="en-US" sz="1000" dirty="0" err="1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빅마마님</a:t>
            </a:r>
            <a:r>
              <a:rPr lang="en-US" altLang="ko-KR" sz="1000" dirty="0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:</a:t>
            </a: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물대신</a:t>
            </a:r>
            <a:r>
              <a:rPr lang="ko-KR" altLang="en-US" sz="1000" dirty="0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육수를 넣으면 맛있어요</a:t>
            </a:r>
            <a:r>
              <a:rPr lang="en-US" altLang="ko-KR" sz="1000" dirty="0">
                <a:solidFill>
                  <a:schemeClr val="tx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</a:t>
            </a:r>
            <a:endParaRPr lang="ko-KR" altLang="en-US" sz="1000" dirty="0">
              <a:solidFill>
                <a:schemeClr val="tx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300192" y="2507688"/>
            <a:ext cx="2667337" cy="3513600"/>
            <a:chOff x="6596042" y="2480611"/>
            <a:chExt cx="3194833" cy="2957317"/>
          </a:xfrm>
        </p:grpSpPr>
        <p:graphicFrame>
          <p:nvGraphicFramePr>
            <p:cNvPr id="17" name="개체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7708519"/>
                </p:ext>
              </p:extLst>
            </p:nvPr>
          </p:nvGraphicFramePr>
          <p:xfrm>
            <a:off x="6596042" y="2480611"/>
            <a:ext cx="3152029" cy="2957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0" name="Image" r:id="rId6" imgW="3199680" imgH="4266360" progId="Photoshop.Image.13">
                    <p:embed/>
                  </p:oleObj>
                </mc:Choice>
                <mc:Fallback>
                  <p:oleObj name="Image" r:id="rId6" imgW="3199680" imgH="4266360" progId="Photoshop.Image.13">
                    <p:embed/>
                    <p:pic>
                      <p:nvPicPr>
                        <p:cNvPr id="2" name="개체 1"/>
                        <p:cNvPicPr preferRelativeResize="0"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596042" y="2480611"/>
                          <a:ext cx="3152029" cy="2957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타원 17"/>
            <p:cNvSpPr/>
            <p:nvPr/>
          </p:nvSpPr>
          <p:spPr>
            <a:xfrm>
              <a:off x="7063086" y="3382716"/>
              <a:ext cx="2222978" cy="125646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Object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5908" y="5033406"/>
              <a:ext cx="2824967" cy="259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조리 기구를 인식시켜주세요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09355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71600" y="7607"/>
            <a:ext cx="816672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2048" y="-1"/>
            <a:ext cx="170384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332656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13" name="화살표: 오른쪽 12"/>
          <p:cNvSpPr/>
          <p:nvPr/>
        </p:nvSpPr>
        <p:spPr>
          <a:xfrm>
            <a:off x="683568" y="836712"/>
            <a:ext cx="8352928" cy="5256584"/>
          </a:xfrm>
          <a:prstGeom prst="rightArrow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148313" y="2636912"/>
            <a:ext cx="2487583" cy="3513600"/>
            <a:chOff x="1246663" y="2096592"/>
            <a:chExt cx="2170610" cy="2664296"/>
          </a:xfrm>
        </p:grpSpPr>
        <p:graphicFrame>
          <p:nvGraphicFramePr>
            <p:cNvPr id="18" name="개체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7577886"/>
                </p:ext>
              </p:extLst>
            </p:nvPr>
          </p:nvGraphicFramePr>
          <p:xfrm>
            <a:off x="1261535" y="2096592"/>
            <a:ext cx="1998966" cy="2664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5" name="Image" r:id="rId3" imgW="3199680" imgH="4266360" progId="Photoshop.Image.13">
                    <p:embed/>
                  </p:oleObj>
                </mc:Choice>
                <mc:Fallback>
                  <p:oleObj name="Image" r:id="rId3" imgW="3199680" imgH="4266360" progId="Photoshop.Image.13">
                    <p:embed/>
                    <p:pic>
                      <p:nvPicPr>
                        <p:cNvPr id="2" name="개체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61535" y="2096592"/>
                          <a:ext cx="1998966" cy="26642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타원 21"/>
            <p:cNvSpPr/>
            <p:nvPr/>
          </p:nvSpPr>
          <p:spPr>
            <a:xfrm>
              <a:off x="1492454" y="3030599"/>
              <a:ext cx="1537126" cy="86881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Object</a:t>
              </a:r>
              <a:endParaRPr lang="ko-KR" altLang="en-US" dirty="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663" y="2453596"/>
              <a:ext cx="975404" cy="97540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366787" y="4343906"/>
              <a:ext cx="20504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N</a:t>
              </a:r>
              <a:r>
                <a:rPr lang="ko-KR" altLang="en-US" sz="1400" dirty="0" err="1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분동안</a:t>
              </a:r>
              <a:r>
                <a:rPr lang="ko-KR" altLang="en-US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○ ○ 을 해주세요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82431"/>
            <a:ext cx="426580" cy="36624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18089" y="2759766"/>
            <a:ext cx="2307917" cy="3513600"/>
            <a:chOff x="1246663" y="2096592"/>
            <a:chExt cx="2013838" cy="2664296"/>
          </a:xfrm>
        </p:grpSpPr>
        <p:graphicFrame>
          <p:nvGraphicFramePr>
            <p:cNvPr id="33" name="개체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912062"/>
                </p:ext>
              </p:extLst>
            </p:nvPr>
          </p:nvGraphicFramePr>
          <p:xfrm>
            <a:off x="1261535" y="2096592"/>
            <a:ext cx="1998966" cy="2664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6" name="Image" r:id="rId7" imgW="3199680" imgH="4266360" progId="Photoshop.Image.13">
                    <p:embed/>
                  </p:oleObj>
                </mc:Choice>
                <mc:Fallback>
                  <p:oleObj name="Image" r:id="rId7" imgW="3199680" imgH="4266360" progId="Photoshop.Image.13">
                    <p:embed/>
                    <p:pic>
                      <p:nvPicPr>
                        <p:cNvPr id="18" name="개체 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61535" y="2096592"/>
                          <a:ext cx="1998966" cy="26642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타원 33"/>
            <p:cNvSpPr/>
            <p:nvPr/>
          </p:nvSpPr>
          <p:spPr>
            <a:xfrm>
              <a:off x="1492454" y="3030599"/>
              <a:ext cx="1537126" cy="86881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Object</a:t>
              </a:r>
              <a:endParaRPr lang="ko-KR" altLang="en-US"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663" y="2453596"/>
              <a:ext cx="975404" cy="975404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6616222" y="5669037"/>
            <a:ext cx="2243479" cy="31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다 하시면 다음 버튼을 터치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!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1" name="말풍선: 타원형 30"/>
          <p:cNvSpPr/>
          <p:nvPr/>
        </p:nvSpPr>
        <p:spPr>
          <a:xfrm>
            <a:off x="7289292" y="2586745"/>
            <a:ext cx="1458060" cy="852873"/>
          </a:xfrm>
          <a:prstGeom prst="wedgeEllipseCallout">
            <a:avLst>
              <a:gd name="adj1" fmla="val -54905"/>
              <a:gd name="adj2" fmla="val -24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F150F"/>
                </a:solidFill>
                <a:latin typeface="나눔고딕" panose="020B0600000101010101" charset="-127"/>
                <a:ea typeface="나눔고딕" panose="020B0600000101010101" charset="-127"/>
              </a:rPr>
              <a:t>응</a:t>
            </a:r>
            <a:r>
              <a:rPr lang="en-US" altLang="ko-KR" sz="1400" dirty="0">
                <a:solidFill>
                  <a:srgbClr val="1F150F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rgbClr val="1F150F"/>
                </a:solidFill>
                <a:latin typeface="나눔고딕" panose="020B0600000101010101" charset="-127"/>
                <a:ea typeface="나눔고딕" panose="020B0600000101010101" charset="-127"/>
              </a:rPr>
              <a:t>다 </a:t>
            </a:r>
            <a:r>
              <a:rPr lang="ko-KR" altLang="en-US" sz="1400" dirty="0" err="1">
                <a:solidFill>
                  <a:srgbClr val="1F150F"/>
                </a:solidFill>
                <a:latin typeface="나눔고딕" panose="020B0600000101010101" charset="-127"/>
                <a:ea typeface="나눔고딕" panose="020B0600000101010101" charset="-127"/>
              </a:rPr>
              <a:t>했어</a:t>
            </a:r>
            <a:r>
              <a:rPr lang="ko-KR" altLang="en-US" sz="1400" dirty="0">
                <a:solidFill>
                  <a:srgbClr val="1F150F"/>
                </a:solidFill>
                <a:latin typeface="나눔고딕" panose="020B0600000101010101" charset="-127"/>
                <a:ea typeface="나눔고딕" panose="020B0600000101010101" charset="-127"/>
              </a:rPr>
              <a:t> 등</a:t>
            </a:r>
            <a:endParaRPr lang="en-US" altLang="ko-KR" sz="1400" dirty="0">
              <a:solidFill>
                <a:srgbClr val="1F150F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200" y="2348880"/>
            <a:ext cx="865572" cy="828632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3740600" y="1211544"/>
            <a:ext cx="2390608" cy="3513600"/>
            <a:chOff x="1246663" y="2096592"/>
            <a:chExt cx="2085992" cy="2664296"/>
          </a:xfrm>
        </p:grpSpPr>
        <p:graphicFrame>
          <p:nvGraphicFramePr>
            <p:cNvPr id="38" name="개체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7063256"/>
                </p:ext>
              </p:extLst>
            </p:nvPr>
          </p:nvGraphicFramePr>
          <p:xfrm>
            <a:off x="1261535" y="2096592"/>
            <a:ext cx="1998966" cy="2664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7" name="Image" r:id="rId9" imgW="3199680" imgH="4266360" progId="Photoshop.Image.13">
                    <p:embed/>
                  </p:oleObj>
                </mc:Choice>
                <mc:Fallback>
                  <p:oleObj name="Image" r:id="rId9" imgW="3199680" imgH="4266360" progId="Photoshop.Image.13">
                    <p:embed/>
                    <p:pic>
                      <p:nvPicPr>
                        <p:cNvPr id="18" name="개체 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61535" y="2096592"/>
                          <a:ext cx="1998966" cy="26642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타원 38"/>
            <p:cNvSpPr/>
            <p:nvPr/>
          </p:nvSpPr>
          <p:spPr>
            <a:xfrm>
              <a:off x="1492454" y="3030599"/>
              <a:ext cx="1537126" cy="86881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Object</a:t>
              </a:r>
              <a:endParaRPr lang="ko-KR" altLang="en-US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663" y="2453596"/>
              <a:ext cx="975404" cy="97540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282169" y="4294723"/>
              <a:ext cx="2050486" cy="23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화면에 표시된 대로 잘라주세요</a:t>
              </a:r>
              <a:r>
                <a:rPr lang="en-US" altLang="ko-KR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.</a:t>
              </a:r>
              <a:endPara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3" y="2658405"/>
            <a:ext cx="426580" cy="366249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572000" y="2348880"/>
            <a:ext cx="0" cy="1519775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292080" y="2344465"/>
            <a:ext cx="0" cy="1519775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932040" y="2328943"/>
            <a:ext cx="0" cy="1519775"/>
          </a:xfrm>
          <a:prstGeom prst="line">
            <a:avLst/>
          </a:prstGeom>
          <a:ln w="25400">
            <a:solidFill>
              <a:srgbClr val="C050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075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74806"/>
      </a:hlink>
      <a:folHlink>
        <a:srgbClr val="3F3F3F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1560</Words>
  <Application>Microsoft Office PowerPoint</Application>
  <PresentationFormat>화면 슬라이드 쇼(4:3)</PresentationFormat>
  <Paragraphs>619</Paragraphs>
  <Slides>32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Wingdings</vt:lpstr>
      <vt:lpstr>맑은 고딕</vt:lpstr>
      <vt:lpstr>나눔 고딕</vt:lpstr>
      <vt:lpstr>나눔고딕 ExtraBold</vt:lpstr>
      <vt:lpstr>나눔고딕</vt:lpstr>
      <vt:lpstr>Arial</vt:lpstr>
      <vt:lpstr>넥슨 풋볼고딕 L</vt:lpstr>
      <vt:lpstr>Office 테마</vt:lpstr>
      <vt:lpstr>Image</vt:lpstr>
      <vt:lpstr>증강현실을 이용한 요리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요리 레시피</dc:title>
  <dc:creator>네이버 한글캠페인</dc:creator>
  <cp:lastModifiedBy>Cho Sujin</cp:lastModifiedBy>
  <cp:revision>488</cp:revision>
  <cp:lastPrinted>2017-02-20T07:40:19Z</cp:lastPrinted>
  <dcterms:created xsi:type="dcterms:W3CDTF">2011-09-01T05:42:56Z</dcterms:created>
  <dcterms:modified xsi:type="dcterms:W3CDTF">2017-10-30T05:23:18Z</dcterms:modified>
  <cp:contentStatus/>
</cp:coreProperties>
</file>